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261" r:id="rId3"/>
    <p:sldId id="264" r:id="rId4"/>
    <p:sldId id="266" r:id="rId5"/>
    <p:sldId id="257" r:id="rId6"/>
    <p:sldId id="276" r:id="rId7"/>
    <p:sldId id="277" r:id="rId8"/>
    <p:sldId id="278" r:id="rId9"/>
    <p:sldId id="263" r:id="rId10"/>
    <p:sldId id="284" r:id="rId11"/>
    <p:sldId id="285" r:id="rId12"/>
    <p:sldId id="267" r:id="rId13"/>
    <p:sldId id="279" r:id="rId14"/>
    <p:sldId id="281" r:id="rId15"/>
    <p:sldId id="282" r:id="rId16"/>
    <p:sldId id="28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2A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2.sv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1EFAF0-1935-4AB6-B5F7-EA610E7763DC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138E7-F29C-4949-8145-E4DDDFCDCC2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7236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AFBC5-00E4-51F2-DC4E-87AFD95F70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EAC7AA-46FE-2DD1-EB0F-F3A6FC9EE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CD5FB-C79B-56E9-64B9-6C3581E09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70D86-1CD2-A142-39BF-BDAAE0F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46D3D-9452-9CA8-7922-AB69A26F6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179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C4E01-12CB-EF41-5C27-F8BF58852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EA875C-9CF5-C076-87F3-3ACF2B4CC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D09AA-A84B-F8E2-3B2F-A0D62B5A0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97D2C-DCB1-E1E8-CF6E-E322F5BB2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7D535-869A-F9C8-20EF-09830BCB1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6161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03ECBE-C334-8C38-D5C0-D69D223183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74FCA9-3156-90C5-86E8-5F50EE2AB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CED32-27E1-13BF-780B-BAB6E2AD6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7087D-BB3E-465E-04FF-68D3F1739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1ED31-9F79-BE44-64DB-8406BF328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0601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D7D69-AE60-0A98-1B99-C3A6E4AE9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CEF82-4EAE-976C-3484-E6616F851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85A58-B31A-7C46-8EBA-56782DEE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51B97-C681-2FD6-1C02-31426DE3F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36990-CF6E-833C-7A0E-E9E0D0572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5885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8B644-B55C-839D-D421-7AAA7575C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BCAB8-76A0-06BE-E33B-A45ADA623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320E2-31F9-3FC5-22BC-E0AB08212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A4C92-01BF-5662-9276-94AF15044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B3088-3C1E-1ED5-32B7-7408FA689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0202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B4B18-D7CD-E1A8-0A34-5623FD68D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B41D4-6BF7-49E2-FE60-F625B93BDE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9C6F4D-818C-B295-7171-E2A07B89F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C22A6-0576-DCD5-69D2-50ECAAD8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F6C45-1CBC-DFE7-2A80-CB65E7A2C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51D32-C935-46B0-1BCA-632BEE5AB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4117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EB915-A4B4-1495-16E3-6802643AD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18E648-67BA-F31E-2FD7-7BCB4E3C8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D68A4-5705-12A0-78C4-B21EE962F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55362B-9D4C-1C92-D0B1-CC468E9316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F5DEFA-7C4B-9A95-89A9-2B1E67A99E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D9BB38-E9E4-2CFD-3F12-4231DB646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62A238-2BBA-043A-DA17-7311BF4E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3ACFAB-C412-9AB2-365D-95B79E774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2083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C772D-DFDA-3B16-AF31-312D7FF4A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5AB2DE-27BC-EE57-0294-E1899BF50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D25940-86B5-6233-28E7-89500BE85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74DCCF-0FC4-97A5-F7E8-66660702F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3671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A22218-7AD7-0107-8429-50C7427C9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0A4D2F-6117-4C0D-B7B1-D4159B946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A7BB2D-C0BF-B8BE-302D-4EC256DCF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5719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07170-D6C3-3A62-ED70-D877F2446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63EDD-B26C-ACEC-2D0A-28CDDEE96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487AA-B98F-FFAC-19F5-753429A68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BE022-E675-9901-1E2D-A1ED60B58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552D2-D07C-515E-D90B-E7C62FB8B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A47F-DF6F-13E5-25D5-CE3C59213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5075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B7404-7409-3F51-3517-DDAACA55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0BF19D-6C92-D8F5-59CF-1FF2E72E5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F77DDB-2491-56FE-51C7-479783E87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8068D3-9D9C-9975-0163-29014D2DC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AD2A2-87CC-0213-A3B8-CCCF795C9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29402C-B4C3-6C59-5167-2B71BB944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210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037039-CBEB-235D-2886-C48C63C71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3417C-0CB2-9459-8A7B-30C5B56A8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57F3DF-CE3B-193E-E6D2-B6D67711E7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E5DF5-3E76-4B98-9B98-9BD462A95F41}" type="datetimeFigureOut">
              <a:rPr lang="en-IN" smtClean="0"/>
              <a:t>14-04-2025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3ED11-5A1F-6AD6-C57D-8769E4BCEB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3D18E-6AC8-1F4C-8698-68D43F112F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02D1B-2B39-4711-8B70-D37E84D357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238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EDB53-6E00-DD5E-601C-60FE2F1C5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510B408-4BCA-665F-A2EE-D5DA6F195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089BAA9-646F-A57D-52C4-84D7C3C74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38802B1-23ED-E823-6872-A5747794759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678E092-D7E4-C240-521F-A1C1CD073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1700" y="3314700"/>
            <a:ext cx="228600" cy="228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55988E-D80C-205A-0D15-6E3581100D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162" y="0"/>
            <a:ext cx="12290323" cy="7079064"/>
          </a:xfrm>
          <a:prstGeom prst="rect">
            <a:avLst/>
          </a:prstGeom>
          <a:effectLst>
            <a:outerShdw blurRad="292100" dist="50800" dir="5400000" algn="ctr" rotWithShape="0">
              <a:srgbClr val="000000">
                <a:alpha val="58000"/>
              </a:srgb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A5456A3-C09F-D0AD-F200-AB8C3A3CB5CC}"/>
              </a:ext>
            </a:extLst>
          </p:cNvPr>
          <p:cNvSpPr txBox="1"/>
          <p:nvPr/>
        </p:nvSpPr>
        <p:spPr>
          <a:xfrm>
            <a:off x="1788931" y="1123079"/>
            <a:ext cx="9261987" cy="32316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2700"/>
            <a:bevelB w="6350"/>
          </a:sp3d>
        </p:spPr>
        <p:txBody>
          <a:bodyPr wrap="square" rtlCol="0">
            <a:spAutoFit/>
          </a:bodyPr>
          <a:lstStyle/>
          <a:p>
            <a:pPr algn="ctr"/>
            <a:r>
              <a:rPr lang="en-IN" sz="6600" dirty="0">
                <a:solidFill>
                  <a:schemeClr val="bg1"/>
                </a:solidFill>
                <a:effectLst>
                  <a:outerShdw blurRad="50800" dist="241300" dir="69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Segoe UI Variable Display Semib" pitchFamily="2" charset="0"/>
              </a:rPr>
              <a:t>SMART BOOK</a:t>
            </a:r>
            <a:r>
              <a:rPr lang="en-IN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 Semib" pitchFamily="2" charset="0"/>
              </a:rPr>
              <a:t> </a:t>
            </a:r>
            <a:r>
              <a:rPr lang="en-IN" sz="7200" dirty="0">
                <a:solidFill>
                  <a:schemeClr val="bg1"/>
                </a:solidFill>
                <a:effectLst>
                  <a:outerShdw blurRad="50800" dist="241300" dir="69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Segoe UI Variable Display Semib" pitchFamily="2" charset="0"/>
              </a:rPr>
              <a:t>RECOMMENDATION</a:t>
            </a:r>
            <a:r>
              <a:rPr lang="en-IN" sz="6600" dirty="0">
                <a:latin typeface="Segoe UI Variable Display Semib" pitchFamily="2" charset="0"/>
              </a:rPr>
              <a:t> </a:t>
            </a:r>
            <a:r>
              <a:rPr lang="en-IN" sz="6600" dirty="0">
                <a:solidFill>
                  <a:schemeClr val="bg1"/>
                </a:solidFill>
                <a:effectLst>
                  <a:outerShdw blurRad="50800" dist="241300" dir="7200000" sx="101000" sy="101000" algn="ctr" rotWithShape="0">
                    <a:srgbClr val="000000">
                      <a:alpha val="40000"/>
                    </a:srgbClr>
                  </a:outerShdw>
                </a:effectLst>
                <a:latin typeface="Segoe UI Variable Display Semib" pitchFamily="2" charset="0"/>
              </a:rPr>
              <a:t>SYSTEM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0E03B7-4028-DB51-65F0-2F0D8A4C23D7}"/>
              </a:ext>
            </a:extLst>
          </p:cNvPr>
          <p:cNvSpPr txBox="1"/>
          <p:nvPr/>
        </p:nvSpPr>
        <p:spPr>
          <a:xfrm>
            <a:off x="2487561" y="23695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B52806-CC0B-A065-D8C7-7DF93C785D8F}"/>
              </a:ext>
            </a:extLst>
          </p:cNvPr>
          <p:cNvSpPr txBox="1"/>
          <p:nvPr/>
        </p:nvSpPr>
        <p:spPr>
          <a:xfrm>
            <a:off x="0" y="5315238"/>
            <a:ext cx="393223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CB</a:t>
            </a:r>
            <a:r>
              <a:rPr lang="en-IN" sz="2400" b="1" dirty="0"/>
              <a:t>.</a:t>
            </a:r>
            <a:r>
              <a:rPr lang="en-IN" sz="2400" b="1" dirty="0">
                <a:solidFill>
                  <a:schemeClr val="bg1"/>
                </a:solidFill>
              </a:rPr>
              <a:t>SC</a:t>
            </a:r>
            <a:r>
              <a:rPr lang="en-IN" sz="2400" b="1" dirty="0"/>
              <a:t>.</a:t>
            </a:r>
            <a:r>
              <a:rPr lang="en-IN" sz="2400" b="1" dirty="0">
                <a:solidFill>
                  <a:schemeClr val="bg1"/>
                </a:solidFill>
              </a:rPr>
              <a:t>U4AIE24103-Ananya</a:t>
            </a:r>
          </a:p>
          <a:p>
            <a:r>
              <a:rPr lang="en-IN" sz="2400" b="1" dirty="0">
                <a:solidFill>
                  <a:schemeClr val="bg1"/>
                </a:solidFill>
              </a:rPr>
              <a:t>CB</a:t>
            </a:r>
            <a:r>
              <a:rPr lang="en-IN" sz="2400" b="1" dirty="0"/>
              <a:t>.</a:t>
            </a:r>
            <a:r>
              <a:rPr lang="en-IN" sz="2400" b="1" dirty="0">
                <a:solidFill>
                  <a:schemeClr val="bg1"/>
                </a:solidFill>
              </a:rPr>
              <a:t>SC</a:t>
            </a:r>
            <a:r>
              <a:rPr lang="en-IN" sz="2400" b="1" dirty="0"/>
              <a:t>.</a:t>
            </a:r>
            <a:r>
              <a:rPr lang="en-IN" sz="2400" b="1" dirty="0">
                <a:solidFill>
                  <a:schemeClr val="bg1"/>
                </a:solidFill>
              </a:rPr>
              <a:t>U4AIE24119-Kiranmai</a:t>
            </a:r>
          </a:p>
          <a:p>
            <a:r>
              <a:rPr lang="en-IN" sz="2400" b="1" dirty="0">
                <a:solidFill>
                  <a:schemeClr val="bg1"/>
                </a:solidFill>
              </a:rPr>
              <a:t>CB</a:t>
            </a:r>
            <a:r>
              <a:rPr lang="en-IN" sz="2400" b="1" dirty="0"/>
              <a:t>.</a:t>
            </a:r>
            <a:r>
              <a:rPr lang="en-IN" sz="2400" b="1" dirty="0">
                <a:solidFill>
                  <a:schemeClr val="bg1"/>
                </a:solidFill>
              </a:rPr>
              <a:t>SC</a:t>
            </a:r>
            <a:r>
              <a:rPr lang="en-IN" sz="2400" b="1" dirty="0"/>
              <a:t>.</a:t>
            </a:r>
            <a:r>
              <a:rPr lang="en-IN" sz="2400" b="1" dirty="0">
                <a:solidFill>
                  <a:schemeClr val="bg1"/>
                </a:solidFill>
              </a:rPr>
              <a:t>U4AIE24120-Sudeshna</a:t>
            </a:r>
          </a:p>
          <a:p>
            <a:r>
              <a:rPr lang="en-IN" sz="2400" b="1" dirty="0">
                <a:solidFill>
                  <a:schemeClr val="bg1"/>
                </a:solidFill>
              </a:rPr>
              <a:t>CB</a:t>
            </a:r>
            <a:r>
              <a:rPr lang="en-IN" sz="2400" b="1" dirty="0"/>
              <a:t>.</a:t>
            </a:r>
            <a:r>
              <a:rPr lang="en-IN" sz="2400" b="1" dirty="0">
                <a:solidFill>
                  <a:schemeClr val="bg1"/>
                </a:solidFill>
              </a:rPr>
              <a:t>SC</a:t>
            </a:r>
            <a:r>
              <a:rPr lang="en-IN" sz="2400" b="1" dirty="0"/>
              <a:t>.</a:t>
            </a:r>
            <a:r>
              <a:rPr lang="en-IN" sz="2400" b="1" dirty="0">
                <a:solidFill>
                  <a:schemeClr val="bg1"/>
                </a:solidFill>
              </a:rPr>
              <a:t>U4AIE24163-Devisri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148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18D89-B31A-AB79-52B3-6C951CEDE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5DAB9-79F0-282E-3227-F1762A24B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20ACFE-4509-282F-1618-56EC268CD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696268A-937E-494D-2692-56F5E28D1D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24" y="941784"/>
            <a:ext cx="8606731" cy="38825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81174A-1668-C726-3E43-73A182958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2555" y="941784"/>
            <a:ext cx="1616576" cy="513064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1121D42-B7C9-3603-2876-913BDFD61C05}"/>
              </a:ext>
            </a:extLst>
          </p:cNvPr>
          <p:cNvSpPr txBox="1"/>
          <p:nvPr/>
        </p:nvSpPr>
        <p:spPr>
          <a:xfrm>
            <a:off x="247624" y="44384"/>
            <a:ext cx="24000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>
                <a:solidFill>
                  <a:schemeClr val="bg1"/>
                </a:solidFill>
                <a:latin typeface="Lucida Calligraphy" panose="03010101010101010101" pitchFamily="66" charset="0"/>
              </a:rPr>
              <a:t>BOOKS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D1A753-37A4-9D92-BD8A-7234E880E96A}"/>
              </a:ext>
            </a:extLst>
          </p:cNvPr>
          <p:cNvSpPr txBox="1"/>
          <p:nvPr/>
        </p:nvSpPr>
        <p:spPr>
          <a:xfrm>
            <a:off x="8790596" y="172343"/>
            <a:ext cx="32239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>
                <a:solidFill>
                  <a:schemeClr val="bg1"/>
                </a:solidFill>
                <a:latin typeface="Lucida Calligraphy" panose="03010101010101010101" pitchFamily="66" charset="0"/>
              </a:rPr>
              <a:t>RATINGS</a:t>
            </a:r>
          </a:p>
        </p:txBody>
      </p:sp>
    </p:spTree>
    <p:extLst>
      <p:ext uri="{BB962C8B-B14F-4D97-AF65-F5344CB8AC3E}">
        <p14:creationId xmlns:p14="http://schemas.microsoft.com/office/powerpoint/2010/main" val="3537144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9CFEA-6D88-1AA2-BF3D-D0ABE710F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1E226-64E0-2C17-2118-306EAF74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C4B98-FCF6-4FF1-4D41-3678303AD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DDB38D-EA59-F777-AF17-3C67260917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4336940"/>
            <a:ext cx="5334000" cy="1562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F3A077-C29B-25F6-BCE2-4C151AED8E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6186" y="826293"/>
            <a:ext cx="6479628" cy="33149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A2D38C-2A45-591E-C7B6-93786BD4DCDE}"/>
              </a:ext>
            </a:extLst>
          </p:cNvPr>
          <p:cNvSpPr txBox="1"/>
          <p:nvPr/>
        </p:nvSpPr>
        <p:spPr>
          <a:xfrm>
            <a:off x="4711211" y="56852"/>
            <a:ext cx="30828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>
                <a:solidFill>
                  <a:schemeClr val="bg1"/>
                </a:solidFill>
                <a:latin typeface="Lucida Calligraphy" panose="03010101010101010101" pitchFamily="66" charset="0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317665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2A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6D161D5-C41F-6E7B-FFB4-3344C4C008DD}"/>
              </a:ext>
            </a:extLst>
          </p:cNvPr>
          <p:cNvSpPr txBox="1"/>
          <p:nvPr/>
        </p:nvSpPr>
        <p:spPr>
          <a:xfrm>
            <a:off x="838199" y="465608"/>
            <a:ext cx="9397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ADVANTAGES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8878DB-30C5-5840-8C9F-CD9C6C85031B}"/>
              </a:ext>
            </a:extLst>
          </p:cNvPr>
          <p:cNvSpPr txBox="1"/>
          <p:nvPr/>
        </p:nvSpPr>
        <p:spPr>
          <a:xfrm>
            <a:off x="737418" y="1235049"/>
            <a:ext cx="987158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Combines </a:t>
            </a:r>
            <a:r>
              <a:rPr lang="en-US" sz="2800" b="1" i="0" dirty="0">
                <a:effectLst/>
              </a:rPr>
              <a:t>collaborative</a:t>
            </a:r>
            <a:r>
              <a:rPr lang="en-US" sz="2800" b="0" i="0" dirty="0">
                <a:effectLst/>
              </a:rPr>
              <a:t> and </a:t>
            </a:r>
            <a:r>
              <a:rPr lang="en-US" sz="2800" b="1" i="0" dirty="0">
                <a:effectLst/>
              </a:rPr>
              <a:t>content-based</a:t>
            </a:r>
            <a:r>
              <a:rPr lang="en-US" sz="2800" b="0" i="0" dirty="0">
                <a:effectLst/>
              </a:rPr>
              <a:t> filtering.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Reduces sparsity and cold-start problems.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GRU captures </a:t>
            </a:r>
            <a:r>
              <a:rPr lang="en-US" sz="2800" b="1" i="0" dirty="0">
                <a:effectLst/>
              </a:rPr>
              <a:t>sequential patterns</a:t>
            </a:r>
            <a:r>
              <a:rPr lang="en-US" sz="2800" b="0" i="0" dirty="0">
                <a:effectLst/>
              </a:rPr>
              <a:t> in text effectively.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Scalable to include author, summary, or user  demographics</a:t>
            </a:r>
            <a:r>
              <a:rPr lang="en-US" b="0" i="0" dirty="0">
                <a:effectLst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99A968-2C33-B6FA-F8F7-FF48C0F06EF3}"/>
              </a:ext>
            </a:extLst>
          </p:cNvPr>
          <p:cNvSpPr txBox="1"/>
          <p:nvPr/>
        </p:nvSpPr>
        <p:spPr>
          <a:xfrm>
            <a:off x="737418" y="3934889"/>
            <a:ext cx="9144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The GRU model requires high computational resources and longer training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SVD is ineffective for new users with no prior interaction data (cold-start problem).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The system relies heavily on the quality of book metadata for accurate predictions.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Real-time updates are not supported without retraining the models.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4B076E-41B9-159D-A099-E835F85EE6B1}"/>
              </a:ext>
            </a:extLst>
          </p:cNvPr>
          <p:cNvSpPr txBox="1"/>
          <p:nvPr/>
        </p:nvSpPr>
        <p:spPr>
          <a:xfrm>
            <a:off x="838199" y="3165448"/>
            <a:ext cx="9397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DISADVANTAGES</a:t>
            </a:r>
          </a:p>
        </p:txBody>
      </p:sp>
    </p:spTree>
    <p:extLst>
      <p:ext uri="{BB962C8B-B14F-4D97-AF65-F5344CB8AC3E}">
        <p14:creationId xmlns:p14="http://schemas.microsoft.com/office/powerpoint/2010/main" val="3847260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2A0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16D071-31B0-0ED2-C9D3-3E7B85287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FD1590-417C-44B7-6E5F-5E99223A26BF}"/>
              </a:ext>
            </a:extLst>
          </p:cNvPr>
          <p:cNvSpPr txBox="1"/>
          <p:nvPr/>
        </p:nvSpPr>
        <p:spPr>
          <a:xfrm>
            <a:off x="838199" y="465608"/>
            <a:ext cx="9397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LIMITATIONS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6D5AD0-22DD-E51D-75C1-3E074AF98B11}"/>
              </a:ext>
            </a:extLst>
          </p:cNvPr>
          <p:cNvSpPr txBox="1"/>
          <p:nvPr/>
        </p:nvSpPr>
        <p:spPr>
          <a:xfrm>
            <a:off x="700548" y="1562933"/>
            <a:ext cx="1017393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GRU model requires </a:t>
            </a:r>
            <a:r>
              <a:rPr lang="en-US" sz="2400" b="1" i="0" dirty="0">
                <a:effectLst/>
              </a:rPr>
              <a:t>long training time</a:t>
            </a:r>
            <a:r>
              <a:rPr lang="en-US" sz="2400" b="0" i="0" dirty="0">
                <a:effectLst/>
              </a:rPr>
              <a:t> (150 epochs).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Cold start still affects </a:t>
            </a:r>
            <a:r>
              <a:rPr lang="en-US" sz="2400" b="1" i="0" dirty="0">
                <a:effectLst/>
              </a:rPr>
              <a:t>new users</a:t>
            </a:r>
            <a:r>
              <a:rPr lang="en-US" sz="2400" b="0" i="0" dirty="0"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NLP-based model depends on </a:t>
            </a:r>
            <a:r>
              <a:rPr lang="en-US" sz="2400" b="1" i="0" dirty="0">
                <a:effectLst/>
              </a:rPr>
              <a:t>quality of textual data</a:t>
            </a:r>
            <a:r>
              <a:rPr lang="en-US" sz="2400" b="0" i="0" dirty="0"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High </a:t>
            </a:r>
            <a:r>
              <a:rPr lang="en-US" sz="2400" b="1" i="0" dirty="0">
                <a:effectLst/>
              </a:rPr>
              <a:t>computational cost</a:t>
            </a:r>
            <a:r>
              <a:rPr lang="en-US" sz="2400" b="0" i="0" dirty="0">
                <a:effectLst/>
              </a:rPr>
              <a:t> for deep learning models</a:t>
            </a:r>
          </a:p>
        </p:txBody>
      </p:sp>
    </p:spTree>
    <p:extLst>
      <p:ext uri="{BB962C8B-B14F-4D97-AF65-F5344CB8AC3E}">
        <p14:creationId xmlns:p14="http://schemas.microsoft.com/office/powerpoint/2010/main" val="80329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2A0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C17D6F-0D81-8BA8-DD15-7A667E5AA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C7695B-0CAC-FE1F-25C0-885A31B08C44}"/>
              </a:ext>
            </a:extLst>
          </p:cNvPr>
          <p:cNvSpPr txBox="1"/>
          <p:nvPr/>
        </p:nvSpPr>
        <p:spPr>
          <a:xfrm>
            <a:off x="838199" y="465608"/>
            <a:ext cx="9397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933201-EBE0-1345-2005-8E3FE5717B28}"/>
              </a:ext>
            </a:extLst>
          </p:cNvPr>
          <p:cNvSpPr txBox="1"/>
          <p:nvPr/>
        </p:nvSpPr>
        <p:spPr>
          <a:xfrm>
            <a:off x="838199" y="1635656"/>
            <a:ext cx="90628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A hybrid recommender system was successfully developed combining: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</a:rPr>
              <a:t>SVD (Collaborative Filtering)</a:t>
            </a:r>
            <a:r>
              <a:rPr lang="en-US" sz="2400" b="0" i="0" dirty="0">
                <a:effectLst/>
              </a:rPr>
              <a:t> for personalized score predictions.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</a:rPr>
              <a:t>GRU (Deep Learning)</a:t>
            </a:r>
            <a:r>
              <a:rPr lang="en-US" sz="2400" b="0" i="0" dirty="0">
                <a:effectLst/>
              </a:rPr>
              <a:t> for understanding text-based book features.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The model demonstrated improved accuracy and user alignment.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It is an effective solution for building modern recommendation engines in libraries and digital platforms.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E3E3E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4439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2A0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F20ADE-AEC2-3E00-1ABA-65590CE88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41F694C-278D-264B-4C0E-039CBA9F5649}"/>
              </a:ext>
            </a:extLst>
          </p:cNvPr>
          <p:cNvSpPr txBox="1"/>
          <p:nvPr/>
        </p:nvSpPr>
        <p:spPr>
          <a:xfrm>
            <a:off x="838199" y="465608"/>
            <a:ext cx="9397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FUTURE</a:t>
            </a:r>
            <a:r>
              <a:rPr lang="en-IN" sz="4400" dirty="0">
                <a:solidFill>
                  <a:schemeClr val="bg1"/>
                </a:solidFill>
              </a:rPr>
              <a:t> </a:t>
            </a:r>
            <a:r>
              <a:rPr lang="en-IN" sz="4400" dirty="0"/>
              <a:t>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3443CB-0E46-0542-25A8-D13A4A307DB8}"/>
              </a:ext>
            </a:extLst>
          </p:cNvPr>
          <p:cNvSpPr txBox="1"/>
          <p:nvPr/>
        </p:nvSpPr>
        <p:spPr>
          <a:xfrm>
            <a:off x="769373" y="1610398"/>
            <a:ext cx="830580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dirty="0">
                <a:effectLst/>
              </a:rPr>
              <a:t>Integrate </a:t>
            </a:r>
            <a:r>
              <a:rPr lang="en-IN" sz="2400" b="1" i="0" dirty="0">
                <a:effectLst/>
              </a:rPr>
              <a:t>user demographics</a:t>
            </a:r>
            <a:r>
              <a:rPr lang="en-IN" sz="2400" b="0" i="0" dirty="0">
                <a:effectLst/>
              </a:rPr>
              <a:t> and </a:t>
            </a:r>
            <a:r>
              <a:rPr lang="en-IN" sz="2400" b="1" i="0" dirty="0" err="1">
                <a:effectLst/>
              </a:rPr>
              <a:t>behavioral</a:t>
            </a:r>
            <a:r>
              <a:rPr lang="en-IN" sz="2400" b="1" i="0" dirty="0">
                <a:effectLst/>
              </a:rPr>
              <a:t> analytics</a:t>
            </a:r>
            <a:r>
              <a:rPr lang="en-IN" sz="2400" b="0" i="0" dirty="0">
                <a:effectLst/>
              </a:rPr>
              <a:t>.</a:t>
            </a:r>
          </a:p>
          <a:p>
            <a:pPr algn="l"/>
            <a:endParaRPr lang="en-IN" sz="2400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dirty="0">
                <a:effectLst/>
              </a:rPr>
              <a:t>Use </a:t>
            </a:r>
            <a:r>
              <a:rPr lang="en-IN" sz="2400" b="1" i="0" dirty="0">
                <a:effectLst/>
              </a:rPr>
              <a:t>Transformer/BERT models</a:t>
            </a:r>
            <a:r>
              <a:rPr lang="en-IN" sz="2400" b="0" i="0" dirty="0">
                <a:effectLst/>
              </a:rPr>
              <a:t> for deeper language</a:t>
            </a:r>
          </a:p>
          <a:p>
            <a:pPr algn="l"/>
            <a:r>
              <a:rPr lang="en-IN" sz="2400" b="0" i="0" dirty="0">
                <a:effectLst/>
              </a:rPr>
              <a:t> understanding.</a:t>
            </a:r>
          </a:p>
          <a:p>
            <a:pPr algn="l"/>
            <a:endParaRPr lang="en-IN" sz="2400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400" b="0" i="0" dirty="0">
                <a:effectLst/>
              </a:rPr>
              <a:t>Build a </a:t>
            </a:r>
            <a:r>
              <a:rPr lang="en-IN" sz="2400" b="1" i="0" dirty="0">
                <a:effectLst/>
              </a:rPr>
              <a:t>web interface or mobile app</a:t>
            </a:r>
            <a:r>
              <a:rPr lang="en-IN" sz="2400" b="0" i="0" dirty="0">
                <a:effectLst/>
              </a:rPr>
              <a:t> for user interaction.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2400" b="0" i="0" dirty="0">
              <a:effectLst/>
            </a:endParaRPr>
          </a:p>
          <a:p>
            <a:pPr algn="l"/>
            <a:endParaRPr lang="en-IN" sz="24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3182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2A0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D68F62-69D0-6300-252A-A40B8BA7D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9AD376-43D8-E05E-75F9-12E36BDE08FC}"/>
              </a:ext>
            </a:extLst>
          </p:cNvPr>
          <p:cNvSpPr txBox="1"/>
          <p:nvPr/>
        </p:nvSpPr>
        <p:spPr>
          <a:xfrm>
            <a:off x="838199" y="465608"/>
            <a:ext cx="9397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REFERENCES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3C0343-A09B-A1A5-C623-5BFB6C2CD381}"/>
              </a:ext>
            </a:extLst>
          </p:cNvPr>
          <p:cNvSpPr txBox="1"/>
          <p:nvPr/>
        </p:nvSpPr>
        <p:spPr>
          <a:xfrm>
            <a:off x="838199" y="1502243"/>
            <a:ext cx="830580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IN" sz="2400" b="0" i="0" dirty="0" err="1">
                <a:effectLst/>
              </a:rPr>
              <a:t>Jomsri</a:t>
            </a:r>
            <a:r>
              <a:rPr lang="en-IN" sz="2400" b="0" i="0" dirty="0">
                <a:effectLst/>
              </a:rPr>
              <a:t>, P. (2014). </a:t>
            </a:r>
            <a:r>
              <a:rPr lang="en-IN" sz="2400" b="0" i="1" dirty="0">
                <a:effectLst/>
              </a:rPr>
              <a:t>Book Recommendation System for Digital Library Using Association Rule</a:t>
            </a:r>
            <a:r>
              <a:rPr lang="en-IN" sz="2400" b="0" i="0" dirty="0">
                <a:effectLst/>
              </a:rPr>
              <a:t>, IEEE.</a:t>
            </a:r>
          </a:p>
          <a:p>
            <a:pPr algn="l">
              <a:buFont typeface="+mj-lt"/>
              <a:buAutoNum type="arabicPeriod"/>
            </a:pPr>
            <a:endParaRPr lang="en-IN" sz="2400" b="0" i="0" dirty="0"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IN" sz="2400" b="0" i="0" dirty="0">
                <a:effectLst/>
              </a:rPr>
              <a:t>Mathew, P., Kuriakose, B., Hegde, V. </a:t>
            </a:r>
            <a:r>
              <a:rPr lang="en-IN" sz="2400" b="0" i="1" dirty="0">
                <a:effectLst/>
              </a:rPr>
              <a:t>Hybrid Recommender Using CF and CBF</a:t>
            </a:r>
            <a:r>
              <a:rPr lang="en-IN" sz="2400" b="0" i="0" dirty="0">
                <a:effectLst/>
              </a:rPr>
              <a:t>, IEEE.</a:t>
            </a:r>
          </a:p>
          <a:p>
            <a:pPr algn="l">
              <a:buFont typeface="+mj-lt"/>
              <a:buAutoNum type="arabicPeriod"/>
            </a:pPr>
            <a:endParaRPr lang="en-IN" sz="2400" b="0" i="0" dirty="0"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IN" sz="2400" b="0" i="0" dirty="0">
                <a:effectLst/>
              </a:rPr>
              <a:t>Tewari, A. S., Kumar, A., Barman, A. G. </a:t>
            </a:r>
            <a:r>
              <a:rPr lang="en-IN" sz="2400" b="0" i="1" dirty="0">
                <a:effectLst/>
              </a:rPr>
              <a:t>Book Recommendation using Hybrid Features</a:t>
            </a:r>
            <a:r>
              <a:rPr lang="en-IN" sz="2400" b="0" i="0" dirty="0">
                <a:effectLst/>
              </a:rPr>
              <a:t>, IEEE IACC.</a:t>
            </a:r>
          </a:p>
        </p:txBody>
      </p:sp>
    </p:spTree>
    <p:extLst>
      <p:ext uri="{BB962C8B-B14F-4D97-AF65-F5344CB8AC3E}">
        <p14:creationId xmlns:p14="http://schemas.microsoft.com/office/powerpoint/2010/main" val="24991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191D0A-5065-4699-848D-856C187C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66DBECC-100D-A642-9CDD-C4A2B269D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0C5E6BE-C911-E3EA-752A-BDD7B42F4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4079A78-85B8-9B8B-A778-8EFA1BE1C45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A97AFAC5-6CCB-6D49-FFC3-930A675D9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1700" y="3314700"/>
            <a:ext cx="228600" cy="228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A2A8F7-8EEC-36DA-35F3-6832E6A803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162" y="0"/>
            <a:ext cx="12290323" cy="7079064"/>
          </a:xfrm>
          <a:prstGeom prst="rect">
            <a:avLst/>
          </a:prstGeom>
          <a:effectLst>
            <a:outerShdw blurRad="292100" dist="50800" dir="5400000" algn="ctr" rotWithShape="0">
              <a:srgbClr val="000000">
                <a:alpha val="5800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2BC9431-5B81-3BE4-7B5F-20DA10E19CFA}"/>
              </a:ext>
            </a:extLst>
          </p:cNvPr>
          <p:cNvSpPr txBox="1"/>
          <p:nvPr/>
        </p:nvSpPr>
        <p:spPr>
          <a:xfrm>
            <a:off x="2487561" y="23695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260B3E-CA13-A9EF-1C87-65D4ABF545EC}"/>
              </a:ext>
            </a:extLst>
          </p:cNvPr>
          <p:cNvSpPr txBox="1"/>
          <p:nvPr/>
        </p:nvSpPr>
        <p:spPr>
          <a:xfrm>
            <a:off x="838200" y="465608"/>
            <a:ext cx="39619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181A1E-DAB6-9CC3-2A1B-EF2E6038D43D}"/>
              </a:ext>
            </a:extLst>
          </p:cNvPr>
          <p:cNvSpPr txBox="1"/>
          <p:nvPr/>
        </p:nvSpPr>
        <p:spPr>
          <a:xfrm>
            <a:off x="880393" y="1914576"/>
            <a:ext cx="103034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The Smart Book Recommendation System (SBRS) leverages Artificial Intelligence (AI) and deep learning techniques to suggest books based on user preferences. Using a hybrid recommendation approach, the system integrates Singular Value Decomposition (SVD), deep learning model (GRU). A Flask-based web application provides an interactive interface for users to receive personalized book recommendations, while librarians can analyze book demand. The system is scalable and adaptable to real-world library management</a:t>
            </a:r>
            <a:r>
              <a:rPr lang="en-US" sz="2800" dirty="0"/>
              <a:t>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862849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2A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33F84C7D-3193-64DC-175E-723DA7B9D826}"/>
              </a:ext>
            </a:extLst>
          </p:cNvPr>
          <p:cNvSpPr txBox="1"/>
          <p:nvPr/>
        </p:nvSpPr>
        <p:spPr>
          <a:xfrm>
            <a:off x="838200" y="1553533"/>
            <a:ext cx="1069730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Provide Personalized Recommendations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using a hybrid approach combining Collaborative Filtering (SVD) and </a:t>
            </a:r>
            <a:r>
              <a:rPr lang="en-US" altLang="en-US" sz="2800" dirty="0"/>
              <a:t> Gated Recurrent Unit(GRU)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Develop a User-Friendly Web Interface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using Flask for seamless user interaction and book suggestions. </a:t>
            </a:r>
            <a:endParaRPr lang="en-US" altLang="en-US" sz="28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800" b="1" dirty="0"/>
              <a:t>3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.Ensure System Scalability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 adapt to growing datasets and evolving user preferences.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E706E2-C9E2-538A-044D-4CB616C882F3}"/>
              </a:ext>
            </a:extLst>
          </p:cNvPr>
          <p:cNvSpPr txBox="1"/>
          <p:nvPr/>
        </p:nvSpPr>
        <p:spPr>
          <a:xfrm>
            <a:off x="838200" y="465608"/>
            <a:ext cx="39619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/>
              <a:t>OBJECTIVES:</a:t>
            </a:r>
          </a:p>
        </p:txBody>
      </p:sp>
    </p:spTree>
    <p:extLst>
      <p:ext uri="{BB962C8B-B14F-4D97-AF65-F5344CB8AC3E}">
        <p14:creationId xmlns:p14="http://schemas.microsoft.com/office/powerpoint/2010/main" val="163513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2A0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03710E-82B6-7B08-5EF5-A6C90C7F9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1877D6E-A37A-42CC-1475-C24839F4F971}"/>
              </a:ext>
            </a:extLst>
          </p:cNvPr>
          <p:cNvSpPr txBox="1"/>
          <p:nvPr/>
        </p:nvSpPr>
        <p:spPr>
          <a:xfrm>
            <a:off x="838199" y="465608"/>
            <a:ext cx="51204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LITERATURE</a:t>
            </a:r>
            <a:r>
              <a:rPr lang="en-IN" sz="4400" dirty="0">
                <a:solidFill>
                  <a:schemeClr val="bg1"/>
                </a:solidFill>
              </a:rPr>
              <a:t> </a:t>
            </a:r>
            <a:r>
              <a:rPr lang="en-IN" sz="4400" dirty="0"/>
              <a:t>REVIEW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03D1A5-7D26-9595-D4BB-92C9E3A063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143894"/>
              </p:ext>
            </p:extLst>
          </p:nvPr>
        </p:nvGraphicFramePr>
        <p:xfrm>
          <a:off x="108155" y="1160207"/>
          <a:ext cx="11975690" cy="557685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5400000" algn="ctr" rotWithShape="0">
                    <a:srgbClr val="000000">
                      <a:alpha val="29000"/>
                    </a:srgbClr>
                  </a:outerShdw>
                </a:effectLst>
                <a:tableStyleId>{5C22544A-7EE6-4342-B048-85BDC9FD1C3A}</a:tableStyleId>
              </a:tblPr>
              <a:tblGrid>
                <a:gridCol w="5983507">
                  <a:extLst>
                    <a:ext uri="{9D8B030D-6E8A-4147-A177-3AD203B41FA5}">
                      <a16:colId xmlns:a16="http://schemas.microsoft.com/office/drawing/2014/main" val="3835234711"/>
                    </a:ext>
                  </a:extLst>
                </a:gridCol>
                <a:gridCol w="5992183">
                  <a:extLst>
                    <a:ext uri="{9D8B030D-6E8A-4147-A177-3AD203B41FA5}">
                      <a16:colId xmlns:a16="http://schemas.microsoft.com/office/drawing/2014/main" val="2795889375"/>
                    </a:ext>
                  </a:extLst>
                </a:gridCol>
              </a:tblGrid>
              <a:tr h="1553496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Book Recommendation System for Digital Library Based on User Profiles by Using Association Rule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Proposed a digital library recommender using association rule mining based on user borrowing behavior.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Addressed the cold-start problem in collaborative filtering.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Highlighted the importance of user profiles for effective book suggestions.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Relevance: Emphasized the value of historical data and implicit behavior in recommendations, which complements our SVD module.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8484654"/>
                  </a:ext>
                </a:extLst>
              </a:tr>
              <a:tr h="1357780">
                <a:tc>
                  <a:txBody>
                    <a:bodyPr/>
                    <a:lstStyle/>
                    <a:p>
                      <a:r>
                        <a:rPr lang="en-US" sz="2400" b="1" dirty="0"/>
                        <a:t>Book Recommendation System through Content Based and Collaborative Filtering Method</a:t>
                      </a:r>
                      <a:endParaRPr lang="en-IN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Developed a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hybrid recommendation system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combining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content-based filtering (CBF)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collaborative filtering (CF)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and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association rule mining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Aimed to reduce irrelevant suggestions and improve recommendation quality.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Introduced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ECLAT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algorithm for efficient pattern discovery.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Relevance: Validates the approach of integrating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multiple filtering methods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for improved performance, as done with SVD and GRU in our system.</a:t>
                      </a:r>
                    </a:p>
                    <a:p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510749"/>
                  </a:ext>
                </a:extLst>
              </a:tr>
              <a:tr h="1568991">
                <a:tc>
                  <a:txBody>
                    <a:bodyPr/>
                    <a:lstStyle/>
                    <a:p>
                      <a:r>
                        <a:rPr lang="en-US" sz="2400" b="1" dirty="0"/>
                        <a:t>Book Recommendation System Based on Combine Features of Content Based Filtering, Collaborative Filtering and Association Rule Mining</a:t>
                      </a:r>
                      <a:endParaRPr lang="en-IN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IN" sz="1400" dirty="0"/>
                        <a:t> 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Proposed a recommender that integrates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 Usage Mining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Collaborative Filtering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and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Content Filtering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Employed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cosine similarity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and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weighted averaging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in collaborative filtering.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Demonstrated how blending methods enhances both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and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engagement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Relevance: Strongly supports the concept of hybrid models, especially the </a:t>
                      </a:r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combined analysis of book content and user ratings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as implemented in our GRU + SVD architecture.</a:t>
                      </a:r>
                    </a:p>
                    <a:p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7840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3699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C5B2C-F42B-786A-78B6-7B841B04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4382CD-5E08-6DD2-4490-7B7823505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986DEE-F150-3E75-5CC3-33F70875E265}"/>
              </a:ext>
            </a:extLst>
          </p:cNvPr>
          <p:cNvSpPr txBox="1"/>
          <p:nvPr/>
        </p:nvSpPr>
        <p:spPr>
          <a:xfrm>
            <a:off x="3209609" y="2334601"/>
            <a:ext cx="6225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1152046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2A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252F617-9013-BBE3-2917-63A8A5B1B2FE}"/>
              </a:ext>
            </a:extLst>
          </p:cNvPr>
          <p:cNvSpPr txBox="1"/>
          <p:nvPr/>
        </p:nvSpPr>
        <p:spPr>
          <a:xfrm>
            <a:off x="483726" y="1767612"/>
            <a:ext cx="1107112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/>
              <a:t>Step 1: Data Preparation  - Encoded </a:t>
            </a:r>
            <a:r>
              <a:rPr lang="en-IN" sz="2400" dirty="0" err="1"/>
              <a:t>User_ID</a:t>
            </a:r>
            <a:r>
              <a:rPr lang="en-IN" sz="2400" dirty="0"/>
              <a:t> and </a:t>
            </a:r>
            <a:r>
              <a:rPr lang="en-IN" sz="2400" dirty="0" err="1"/>
              <a:t>Book_ID</a:t>
            </a:r>
            <a:r>
              <a:rPr lang="en-IN" sz="2400" dirty="0"/>
              <a:t> as categorical codes.  - Constructed a user-book rating matrix using normalized ratings.</a:t>
            </a:r>
          </a:p>
          <a:p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/>
              <a:t>Step 2: Mean Imputation  - For missing ratings, computed and filled the column-wise average (book-based mean) to reduce sparsity.</a:t>
            </a:r>
          </a:p>
          <a:p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/>
              <a:t>Step 3: Applying SVD (Singular Value Decomposition)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Decomposed the rating matrix into 3 components:    - U (user features), Σ (sigma)          (singular values), Vᵗ (book features).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Reconstructed the matrix with reduced dimensions  to predict unknown ratings.</a:t>
            </a:r>
          </a:p>
          <a:p>
            <a:endParaRPr lang="en-IN" sz="24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/>
              <a:t>Step 4: Evaluation - Predicted ratings on test data using the reconstructed matrix.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0B9E0D-763F-B8E1-71D5-39CDCE65E2F6}"/>
              </a:ext>
            </a:extLst>
          </p:cNvPr>
          <p:cNvSpPr txBox="1"/>
          <p:nvPr/>
        </p:nvSpPr>
        <p:spPr>
          <a:xfrm>
            <a:off x="838199" y="465608"/>
            <a:ext cx="72708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Collaborative Filtering(SVD):</a:t>
            </a:r>
          </a:p>
        </p:txBody>
      </p:sp>
    </p:spTree>
    <p:extLst>
      <p:ext uri="{BB962C8B-B14F-4D97-AF65-F5344CB8AC3E}">
        <p14:creationId xmlns:p14="http://schemas.microsoft.com/office/powerpoint/2010/main" val="24025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2A0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B982F48-DBB8-6233-F7FC-C53E3557BBBF}"/>
              </a:ext>
            </a:extLst>
          </p:cNvPr>
          <p:cNvSpPr txBox="1"/>
          <p:nvPr/>
        </p:nvSpPr>
        <p:spPr>
          <a:xfrm>
            <a:off x="838200" y="1235049"/>
            <a:ext cx="1011739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/>
              <a:t>Step 1: Text Feature Extraction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Merged Book Title and Book Genre into a single string per book.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Used Tokenizer to convert text into sequences.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Applied padding to  standardize input length 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/>
              <a:t>Step 2: Model Architecture (GRU)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Used Bidirectional GRU layers to process sequential text data.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Included:  </a:t>
            </a:r>
          </a:p>
          <a:p>
            <a:pPr lvl="1"/>
            <a:r>
              <a:rPr lang="en-IN" sz="2400" dirty="0"/>
              <a:t>          Embedding Layer (for word vector representation)  </a:t>
            </a:r>
          </a:p>
          <a:p>
            <a:pPr lvl="1"/>
            <a:r>
              <a:rPr lang="en-IN" sz="2400" dirty="0"/>
              <a:t>          Batch Normalization and Dropout (for regularization)  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 Dense Output Layer predicting popularity score.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/>
              <a:t>Step 3: Training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Trained the GRU model on 80% of the dataset (with validation on 20%).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Ran for 150 epochs using MSE loss and Adam optimizer.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/>
              <a:t>Step 4: Evaluation 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Predicted popularity scores on test data.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B43C82-14D8-69FC-EE69-3B70696F61D1}"/>
              </a:ext>
            </a:extLst>
          </p:cNvPr>
          <p:cNvSpPr txBox="1"/>
          <p:nvPr/>
        </p:nvSpPr>
        <p:spPr>
          <a:xfrm>
            <a:off x="838200" y="465608"/>
            <a:ext cx="71455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/>
              <a:t>Content</a:t>
            </a:r>
            <a:r>
              <a:rPr lang="en-IN" sz="4400" dirty="0">
                <a:solidFill>
                  <a:schemeClr val="bg1"/>
                </a:solidFill>
              </a:rPr>
              <a:t> </a:t>
            </a:r>
            <a:r>
              <a:rPr lang="en-IN" sz="4400" dirty="0"/>
              <a:t>Based</a:t>
            </a:r>
            <a:r>
              <a:rPr lang="en-IN" sz="4400" dirty="0">
                <a:solidFill>
                  <a:schemeClr val="bg1"/>
                </a:solidFill>
              </a:rPr>
              <a:t> </a:t>
            </a:r>
            <a:r>
              <a:rPr lang="en-IN" sz="4400" dirty="0"/>
              <a:t>Filtering(GRU):</a:t>
            </a:r>
          </a:p>
        </p:txBody>
      </p:sp>
    </p:spTree>
    <p:extLst>
      <p:ext uri="{BB962C8B-B14F-4D97-AF65-F5344CB8AC3E}">
        <p14:creationId xmlns:p14="http://schemas.microsoft.com/office/powerpoint/2010/main" val="169628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3C7939-F480-1F11-2B26-B5BDF0D13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F982-7058-3C43-807A-8CBEBB140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8100AE-460D-5753-40AF-BB991415A0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DDE017-2153-17AA-29D7-26D0F9194104}"/>
              </a:ext>
            </a:extLst>
          </p:cNvPr>
          <p:cNvSpPr txBox="1"/>
          <p:nvPr/>
        </p:nvSpPr>
        <p:spPr>
          <a:xfrm>
            <a:off x="838199" y="465608"/>
            <a:ext cx="9397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IMPLEMENTATION TOOLS &amp; LIBRARIES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B2447D-7966-ACA6-7991-66753B78E5FC}"/>
              </a:ext>
            </a:extLst>
          </p:cNvPr>
          <p:cNvSpPr txBox="1"/>
          <p:nvPr/>
        </p:nvSpPr>
        <p:spPr>
          <a:xfrm>
            <a:off x="838199" y="1443840"/>
            <a:ext cx="956433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E3E3E3"/>
                </a:solidFill>
                <a:effectLst/>
              </a:rPr>
              <a:t>Languages</a:t>
            </a:r>
            <a:r>
              <a:rPr lang="en-IN" sz="2800" b="0" i="0" dirty="0">
                <a:solidFill>
                  <a:srgbClr val="E3E3E3"/>
                </a:solidFill>
                <a:effectLst/>
              </a:rPr>
              <a:t>: Python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E3E3E3"/>
                </a:solidFill>
                <a:effectLst/>
              </a:rPr>
              <a:t>Libraries</a:t>
            </a:r>
            <a:r>
              <a:rPr lang="en-IN" sz="2800" b="0" i="0" dirty="0">
                <a:solidFill>
                  <a:srgbClr val="E3E3E3"/>
                </a:solidFill>
                <a:effectLst/>
              </a:rPr>
              <a:t>: Pandas, NumPy, Scikit-Learn, TensorFlow, </a:t>
            </a:r>
            <a:r>
              <a:rPr lang="en-IN" sz="2800" b="0" i="0" dirty="0" err="1">
                <a:solidFill>
                  <a:srgbClr val="E3E3E3"/>
                </a:solidFill>
                <a:effectLst/>
              </a:rPr>
              <a:t>Keras</a:t>
            </a:r>
            <a:endParaRPr lang="en-IN" sz="2800" b="0" i="0" dirty="0">
              <a:solidFill>
                <a:srgbClr val="E3E3E3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E3E3E3"/>
                </a:solidFill>
                <a:effectLst/>
              </a:rPr>
              <a:t>Models Used</a:t>
            </a:r>
            <a:r>
              <a:rPr lang="en-IN" sz="2800" b="0" i="0" dirty="0">
                <a:solidFill>
                  <a:srgbClr val="E3E3E3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0" i="0" dirty="0">
                <a:solidFill>
                  <a:srgbClr val="E3E3E3"/>
                </a:solidFill>
                <a:effectLst/>
              </a:rPr>
              <a:t>SVD (Singular Value Decomposition) – Collaborative Filtering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800" b="0" i="0" dirty="0">
                <a:solidFill>
                  <a:srgbClr val="E3E3E3"/>
                </a:solidFill>
                <a:effectLst/>
              </a:rPr>
              <a:t>GRU (Gated Recurrent Units) – Deep Learning (Text Analysis)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800" b="1" i="0" dirty="0">
                <a:solidFill>
                  <a:srgbClr val="E3E3E3"/>
                </a:solidFill>
                <a:effectLst/>
              </a:rPr>
              <a:t>Data Source</a:t>
            </a:r>
            <a:r>
              <a:rPr lang="en-IN" sz="2800" b="0" i="0" dirty="0">
                <a:solidFill>
                  <a:srgbClr val="E3E3E3"/>
                </a:solidFill>
                <a:effectLst/>
              </a:rPr>
              <a:t>: Excel-based simulated book and rating dataset</a:t>
            </a:r>
          </a:p>
        </p:txBody>
      </p:sp>
    </p:spTree>
    <p:extLst>
      <p:ext uri="{BB962C8B-B14F-4D97-AF65-F5344CB8AC3E}">
        <p14:creationId xmlns:p14="http://schemas.microsoft.com/office/powerpoint/2010/main" val="4242189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E6A30-2D6A-EF85-0264-969EC6CF1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20746-F62F-D6B4-572A-5C2C18DD7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630D6F-3281-1C2D-DF97-44937911EC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9A6277-F2E8-25D5-5157-6E6CA46D527A}"/>
              </a:ext>
            </a:extLst>
          </p:cNvPr>
          <p:cNvSpPr txBox="1"/>
          <p:nvPr/>
        </p:nvSpPr>
        <p:spPr>
          <a:xfrm>
            <a:off x="838199" y="3419233"/>
            <a:ext cx="78240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GRU MODEL IMPLEMENTATION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2A8C05-FA78-1431-A80E-6E8E61335C8B}"/>
              </a:ext>
            </a:extLst>
          </p:cNvPr>
          <p:cNvSpPr txBox="1"/>
          <p:nvPr/>
        </p:nvSpPr>
        <p:spPr>
          <a:xfrm>
            <a:off x="838199" y="465608"/>
            <a:ext cx="80403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SVD MODEL IMPLEMENTATION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EDA638-1BBA-04BE-BC9C-9DD0380D41F0}"/>
              </a:ext>
            </a:extLst>
          </p:cNvPr>
          <p:cNvSpPr txBox="1"/>
          <p:nvPr/>
        </p:nvSpPr>
        <p:spPr>
          <a:xfrm>
            <a:off x="838198" y="1203757"/>
            <a:ext cx="6096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E3E3E3"/>
                </a:solidFill>
                <a:effectLst/>
              </a:rPr>
              <a:t>Collaborative filtering using latent features.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E3E3E3"/>
                </a:solidFill>
                <a:effectLst/>
              </a:rPr>
              <a:t>Handles personalized recommendations based on collective </a:t>
            </a:r>
            <a:r>
              <a:rPr lang="en-IN" sz="2000" b="0" i="0" dirty="0" err="1">
                <a:solidFill>
                  <a:srgbClr val="E3E3E3"/>
                </a:solidFill>
                <a:effectLst/>
              </a:rPr>
              <a:t>behavior</a:t>
            </a:r>
            <a:r>
              <a:rPr lang="en-IN" sz="2000" b="0" i="0" dirty="0">
                <a:solidFill>
                  <a:srgbClr val="E3E3E3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E3E3E3"/>
                </a:solidFill>
                <a:effectLst/>
              </a:rPr>
              <a:t>Evaluation on test data: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000" b="1" i="0" dirty="0">
                <a:solidFill>
                  <a:srgbClr val="E3E3E3"/>
                </a:solidFill>
                <a:effectLst/>
              </a:rPr>
              <a:t>MAE (Mean Absolute </a:t>
            </a:r>
            <a:r>
              <a:rPr lang="en-IN" sz="2000" b="1" i="0">
                <a:solidFill>
                  <a:srgbClr val="E3E3E3"/>
                </a:solidFill>
                <a:effectLst/>
              </a:rPr>
              <a:t>Error): 0.3498</a:t>
            </a:r>
            <a:endParaRPr lang="en-IN" sz="2000" b="0" i="0" dirty="0">
              <a:solidFill>
                <a:srgbClr val="E3E3E3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000" b="1" i="0" dirty="0">
                <a:solidFill>
                  <a:srgbClr val="E3E3E3"/>
                </a:solidFill>
                <a:effectLst/>
              </a:rPr>
              <a:t>RMSE (Root Mean Squared </a:t>
            </a:r>
            <a:r>
              <a:rPr lang="en-IN" sz="2000" b="1" i="0">
                <a:solidFill>
                  <a:srgbClr val="E3E3E3"/>
                </a:solidFill>
                <a:effectLst/>
              </a:rPr>
              <a:t>Error): 0.4199</a:t>
            </a:r>
            <a:endParaRPr lang="en-IN" sz="2000" b="0" i="0" dirty="0">
              <a:solidFill>
                <a:srgbClr val="E3E3E3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000" b="1" i="0" dirty="0">
                <a:solidFill>
                  <a:srgbClr val="E3E3E3"/>
                </a:solidFill>
                <a:effectLst/>
              </a:rPr>
              <a:t>Accuracy (±0.5 </a:t>
            </a:r>
            <a:r>
              <a:rPr lang="en-IN" sz="2000" b="1" i="0">
                <a:solidFill>
                  <a:srgbClr val="E3E3E3"/>
                </a:solidFill>
                <a:effectLst/>
              </a:rPr>
              <a:t>threshold)</a:t>
            </a:r>
            <a:r>
              <a:rPr lang="en-IN" sz="2000" b="1">
                <a:solidFill>
                  <a:srgbClr val="E3E3E3"/>
                </a:solidFill>
              </a:rPr>
              <a:t>: 77.55%</a:t>
            </a:r>
            <a:endParaRPr lang="en-IN" sz="2000" b="0" i="0" dirty="0">
              <a:solidFill>
                <a:srgbClr val="E3E3E3"/>
              </a:solidFill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50D9D2-5532-25E2-656E-3BA09C0654D0}"/>
              </a:ext>
            </a:extLst>
          </p:cNvPr>
          <p:cNvSpPr txBox="1"/>
          <p:nvPr/>
        </p:nvSpPr>
        <p:spPr>
          <a:xfrm>
            <a:off x="838198" y="4188674"/>
            <a:ext cx="617465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3E3E3"/>
                </a:solidFill>
                <a:effectLst/>
              </a:rPr>
              <a:t>NLP-based content model trained on </a:t>
            </a:r>
            <a:r>
              <a:rPr lang="en-US" sz="2000" b="1" i="0" dirty="0">
                <a:solidFill>
                  <a:srgbClr val="E3E3E3"/>
                </a:solidFill>
                <a:effectLst/>
              </a:rPr>
              <a:t>textual book features</a:t>
            </a:r>
            <a:r>
              <a:rPr lang="en-US" sz="2000" b="0" i="0" dirty="0">
                <a:solidFill>
                  <a:srgbClr val="E3E3E3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3E3E3"/>
                </a:solidFill>
                <a:effectLst/>
              </a:rPr>
              <a:t>GRU network predicts </a:t>
            </a:r>
            <a:r>
              <a:rPr lang="en-US" sz="2000" b="1" i="0" dirty="0">
                <a:solidFill>
                  <a:srgbClr val="E3E3E3"/>
                </a:solidFill>
                <a:effectLst/>
              </a:rPr>
              <a:t>popularity score</a:t>
            </a:r>
            <a:r>
              <a:rPr lang="en-US" sz="2000" b="0" i="0" dirty="0">
                <a:solidFill>
                  <a:srgbClr val="E3E3E3"/>
                </a:solidFill>
                <a:effectLst/>
              </a:rPr>
              <a:t> from text.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3E3E3"/>
                </a:solidFill>
                <a:effectLst/>
              </a:rPr>
              <a:t>Deep layers extract sequential patterns from text sequences.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E3E3E3"/>
                </a:solidFill>
                <a:effectLst/>
              </a:rPr>
              <a:t>Evaluation results: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000" b="1" i="0">
                <a:solidFill>
                  <a:srgbClr val="E3E3E3"/>
                </a:solidFill>
                <a:effectLst/>
              </a:rPr>
              <a:t>MAE (Mean Absolute Error): 0.2316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2000" b="1" i="0">
                <a:solidFill>
                  <a:srgbClr val="E3E3E3"/>
                </a:solidFill>
                <a:effectLst/>
              </a:rPr>
              <a:t>Accuracy (±0.5 threshold)</a:t>
            </a:r>
            <a:r>
              <a:rPr lang="en-IN" sz="2000" b="1">
                <a:solidFill>
                  <a:srgbClr val="E3E3E3"/>
                </a:solidFill>
              </a:rPr>
              <a:t>: 95.00%</a:t>
            </a:r>
            <a:endParaRPr lang="en-IN" sz="2000" b="0" i="0" dirty="0">
              <a:solidFill>
                <a:srgbClr val="E3E3E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760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1052</Words>
  <Application>Microsoft Office PowerPoint</Application>
  <PresentationFormat>Widescreen</PresentationFormat>
  <Paragraphs>119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Lucida Calligraphy</vt:lpstr>
      <vt:lpstr>Segoe UI Variable Display Semib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Devi Sri</dc:creator>
  <cp:lastModifiedBy>Ananya Peri</cp:lastModifiedBy>
  <cp:revision>2</cp:revision>
  <dcterms:created xsi:type="dcterms:W3CDTF">2025-04-13T05:56:27Z</dcterms:created>
  <dcterms:modified xsi:type="dcterms:W3CDTF">2025-04-14T14:43:15Z</dcterms:modified>
</cp:coreProperties>
</file>

<file path=docProps/thumbnail.jpeg>
</file>